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98" r:id="rId2"/>
    <p:sldId id="468" r:id="rId3"/>
    <p:sldId id="499" r:id="rId4"/>
    <p:sldId id="503" r:id="rId5"/>
    <p:sldId id="509" r:id="rId6"/>
    <p:sldId id="504" r:id="rId7"/>
    <p:sldId id="506" r:id="rId8"/>
    <p:sldId id="505" r:id="rId9"/>
    <p:sldId id="500" r:id="rId10"/>
    <p:sldId id="508" r:id="rId11"/>
    <p:sldId id="507" r:id="rId12"/>
    <p:sldId id="510" r:id="rId13"/>
    <p:sldId id="511" r:id="rId14"/>
    <p:sldId id="50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731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551" userDrawn="1">
          <p15:clr>
            <a:srgbClr val="A4A3A4"/>
          </p15:clr>
        </p15:guide>
        <p15:guide id="9" orient="horz" pos="2092" userDrawn="1">
          <p15:clr>
            <a:srgbClr val="A4A3A4"/>
          </p15:clr>
        </p15:guide>
        <p15:guide id="10" orient="horz" pos="3158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1888" userDrawn="1">
          <p15:clr>
            <a:srgbClr val="A4A3A4"/>
          </p15:clr>
        </p15:guide>
        <p15:guide id="13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F41"/>
    <a:srgbClr val="F37726"/>
    <a:srgbClr val="3271D9"/>
    <a:srgbClr val="4C6CB5"/>
    <a:srgbClr val="85B84F"/>
    <a:srgbClr val="ED7D31"/>
    <a:srgbClr val="4472C4"/>
    <a:srgbClr val="99B487"/>
    <a:srgbClr val="11544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9" autoAdjust="0"/>
    <p:restoredTop sz="89710" autoAdjust="0"/>
  </p:normalViewPr>
  <p:slideViewPr>
    <p:cSldViewPr snapToGrid="0" showGuides="1">
      <p:cViewPr varScale="1">
        <p:scale>
          <a:sx n="102" d="100"/>
          <a:sy n="102" d="100"/>
        </p:scale>
        <p:origin x="390" y="114"/>
      </p:cViewPr>
      <p:guideLst>
        <p:guide orient="horz" pos="731"/>
        <p:guide orient="horz" pos="3952"/>
        <p:guide pos="3840"/>
        <p:guide pos="551"/>
        <p:guide orient="horz" pos="2092"/>
        <p:guide orient="horz" pos="3158"/>
        <p:guide orient="horz" pos="935"/>
        <p:guide orient="horz" pos="1888"/>
        <p:guide orient="horz" pos="29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32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1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6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29309B9-2052-2B9E-8307-707D0DC676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914AC7-3D2A-5A13-1157-2FEA97306A7A}"/>
              </a:ext>
            </a:extLst>
          </p:cNvPr>
          <p:cNvSpPr/>
          <p:nvPr userDrawn="1"/>
        </p:nvSpPr>
        <p:spPr>
          <a:xfrm>
            <a:off x="1596118" y="548406"/>
            <a:ext cx="8999764" cy="509039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4CAE-F720-107C-FB82-BFBFDB07206D}"/>
              </a:ext>
            </a:extLst>
          </p:cNvPr>
          <p:cNvSpPr/>
          <p:nvPr userDrawn="1"/>
        </p:nvSpPr>
        <p:spPr>
          <a:xfrm>
            <a:off x="9499503" y="2207403"/>
            <a:ext cx="2692497" cy="26122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A45B8-A9CB-8409-B48A-34357286F8D0}"/>
              </a:ext>
            </a:extLst>
          </p:cNvPr>
          <p:cNvSpPr txBox="1"/>
          <p:nvPr userDrawn="1"/>
        </p:nvSpPr>
        <p:spPr>
          <a:xfrm rot="16200000">
            <a:off x="-1394155" y="4940297"/>
            <a:ext cx="326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2023.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D978B1-AC4B-14CE-6A48-A3795FE16E41}"/>
              </a:ext>
            </a:extLst>
          </p:cNvPr>
          <p:cNvCxnSpPr>
            <a:cxnSpLocks/>
          </p:cNvCxnSpPr>
          <p:nvPr userDrawn="1"/>
        </p:nvCxnSpPr>
        <p:spPr>
          <a:xfrm>
            <a:off x="495300" y="574072"/>
            <a:ext cx="11010900" cy="0"/>
          </a:xfrm>
          <a:prstGeom prst="line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3BB775-4416-D0BB-0742-213A3A59AF59}"/>
              </a:ext>
            </a:extLst>
          </p:cNvPr>
          <p:cNvSpPr txBox="1"/>
          <p:nvPr userDrawn="1"/>
        </p:nvSpPr>
        <p:spPr>
          <a:xfrm rot="16200000">
            <a:off x="-1394155" y="4940297"/>
            <a:ext cx="326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2023.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nDuCUsiYc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E7F347-F1AF-46D3-B792-3B13C47D7CB2}"/>
              </a:ext>
            </a:extLst>
          </p:cNvPr>
          <p:cNvSpPr/>
          <p:nvPr/>
        </p:nvSpPr>
        <p:spPr>
          <a:xfrm>
            <a:off x="2402074" y="1584761"/>
            <a:ext cx="5760000" cy="3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2350130" y="1649032"/>
            <a:ext cx="6900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위험 감지 시스템</a:t>
            </a:r>
            <a:endParaRPr lang="en-US" altLang="ko-KR" sz="4800" spc="3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350130" y="2454228"/>
            <a:ext cx="5522219" cy="351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spc="3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90E5F-DDC8-49FE-97D9-BEB2BF03A1B7}"/>
              </a:ext>
            </a:extLst>
          </p:cNvPr>
          <p:cNvSpPr txBox="1"/>
          <p:nvPr/>
        </p:nvSpPr>
        <p:spPr>
          <a:xfrm>
            <a:off x="2382550" y="3672161"/>
            <a:ext cx="2692497" cy="7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 정 현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" panose="02000503000000020004" pitchFamily="50" charset="-127"/>
                <a:cs typeface="Pretendard" panose="02000503000000020004" pitchFamily="50" charset="-127"/>
              </a:rPr>
              <a:t>tjdwjdgus99@gmail.com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3C5958C-738D-FDF5-D2C6-BA90EB4CC067}"/>
              </a:ext>
            </a:extLst>
          </p:cNvPr>
          <p:cNvCxnSpPr>
            <a:cxnSpLocks/>
          </p:cNvCxnSpPr>
          <p:nvPr/>
        </p:nvCxnSpPr>
        <p:spPr>
          <a:xfrm>
            <a:off x="2467418" y="3651617"/>
            <a:ext cx="678276" cy="0"/>
          </a:xfrm>
          <a:prstGeom prst="line">
            <a:avLst/>
          </a:prstGeom>
          <a:ln w="12700">
            <a:solidFill>
              <a:srgbClr val="23485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E1483655-2C88-4FC6-8B48-0F5B6C8A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074" y="2433685"/>
            <a:ext cx="5470275" cy="2975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hazard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detection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system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1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-1-1. CNN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E5EDDD9-E6A4-4352-9BB3-61B610E55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1567"/>
          <a:stretch/>
        </p:blipFill>
        <p:spPr>
          <a:xfrm>
            <a:off x="1131215" y="1904217"/>
            <a:ext cx="2083325" cy="4218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4C2E08-9171-4347-A394-9C8FA668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065" y="1897899"/>
            <a:ext cx="2330583" cy="4218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7C319D-B188-4BD1-9B4A-00AC64815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6" r="38515"/>
          <a:stretch/>
        </p:blipFill>
        <p:spPr>
          <a:xfrm>
            <a:off x="9173414" y="1897899"/>
            <a:ext cx="2351295" cy="4176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EEDCF-1321-4714-8844-0E6C11E92D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6679972" y="1850002"/>
            <a:ext cx="2351295" cy="42248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B779C5-21F9-4C07-AD3B-C2B67DCA8C9D}"/>
              </a:ext>
            </a:extLst>
          </p:cNvPr>
          <p:cNvSpPr/>
          <p:nvPr/>
        </p:nvSpPr>
        <p:spPr>
          <a:xfrm>
            <a:off x="2499906" y="5392132"/>
            <a:ext cx="488391" cy="3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C97E09BD-DCBA-4421-961D-CE0F4512F3E9}"/>
              </a:ext>
            </a:extLst>
          </p:cNvPr>
          <p:cNvSpPr/>
          <p:nvPr/>
        </p:nvSpPr>
        <p:spPr>
          <a:xfrm>
            <a:off x="1842938" y="2328421"/>
            <a:ext cx="659877" cy="772998"/>
          </a:xfrm>
          <a:prstGeom prst="up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69742CA-DB05-4563-8BF5-CA0B4A6B3E5B}"/>
              </a:ext>
            </a:extLst>
          </p:cNvPr>
          <p:cNvCxnSpPr>
            <a:stCxn id="9" idx="3"/>
            <a:endCxn id="4" idx="1"/>
          </p:cNvCxnSpPr>
          <p:nvPr/>
        </p:nvCxnSpPr>
        <p:spPr>
          <a:xfrm flipV="1">
            <a:off x="2988297" y="4007141"/>
            <a:ext cx="798768" cy="1545247"/>
          </a:xfrm>
          <a:prstGeom prst="bentConnector3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4" descr="예 - 무료 여러 가지 잡다한개 아이콘">
            <a:extLst>
              <a:ext uri="{FF2B5EF4-FFF2-40B4-BE49-F238E27FC236}">
                <a16:creationId xmlns:a16="http://schemas.microsoft.com/office/drawing/2014/main" id="{830B8C34-9E4D-4A8D-B942-C49BF4695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22"/>
          <a:stretch/>
        </p:blipFill>
        <p:spPr bwMode="auto">
          <a:xfrm>
            <a:off x="8448231" y="4817837"/>
            <a:ext cx="1166071" cy="11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-2. </a:t>
            </a:r>
            <a:r>
              <a:rPr lang="en-US" altLang="ko-KR" sz="2400" dirty="0" err="1">
                <a:latin typeface="옥션고딕 B" pitchFamily="2" charset="-127"/>
                <a:ea typeface="옥션고딕 B" pitchFamily="2" charset="-127"/>
              </a:rPr>
              <a:t>Moblienet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7EB8C6-6298-4564-85BE-E184C01C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1" y="2151161"/>
            <a:ext cx="4728040" cy="1649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D9B6C5-F4FE-425E-AB37-D5ABB8B1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77"/>
          <a:stretch/>
        </p:blipFill>
        <p:spPr>
          <a:xfrm>
            <a:off x="741410" y="4273403"/>
            <a:ext cx="4653783" cy="11704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A36976-11BA-4B51-8648-34F608B69BB8}"/>
              </a:ext>
            </a:extLst>
          </p:cNvPr>
          <p:cNvCxnSpPr>
            <a:cxnSpLocks/>
          </p:cNvCxnSpPr>
          <p:nvPr/>
        </p:nvCxnSpPr>
        <p:spPr>
          <a:xfrm>
            <a:off x="838986" y="4741681"/>
            <a:ext cx="4393569" cy="0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F8A07-EE39-4778-8DD9-ED04FCBDE7CA}"/>
              </a:ext>
            </a:extLst>
          </p:cNvPr>
          <p:cNvSpPr/>
          <p:nvPr/>
        </p:nvSpPr>
        <p:spPr>
          <a:xfrm>
            <a:off x="7568149" y="2151159"/>
            <a:ext cx="3687455" cy="36640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D6BB9-C431-4387-A4E6-4CA03E22CE4D}"/>
              </a:ext>
            </a:extLst>
          </p:cNvPr>
          <p:cNvSpPr txBox="1"/>
          <p:nvPr/>
        </p:nvSpPr>
        <p:spPr>
          <a:xfrm>
            <a:off x="7568148" y="2215376"/>
            <a:ext cx="353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 err="1">
                <a:latin typeface="옥션고딕 B" pitchFamily="2" charset="-127"/>
                <a:ea typeface="옥션고딕 B" pitchFamily="2" charset="-127"/>
              </a:rPr>
              <a:t>Moblienet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제공 데이터 사용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기본 앱 사용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정확도 </a:t>
            </a:r>
            <a:r>
              <a:rPr lang="en-US" altLang="ko-KR" dirty="0"/>
              <a:t>70%</a:t>
            </a:r>
          </a:p>
        </p:txBody>
      </p:sp>
      <p:pic>
        <p:nvPicPr>
          <p:cNvPr id="15" name="Picture 2" descr="https://camo.githubusercontent.com/66cf5203f42fe8a8a734a8e7406f8131a987e59579a9876d45b11a8a984a2cc1/68747470733a2f2f73746f726167652e676f6f676c65617069732e636f6d2f646f776e6c6f61642e74656e736f72666c6f772e6f72672f74666c6974652f6578616d706c65732f6f626a5f646574656374696f6e5f6361742e676966">
            <a:extLst>
              <a:ext uri="{FF2B5EF4-FFF2-40B4-BE49-F238E27FC236}">
                <a16:creationId xmlns:a16="http://schemas.microsoft.com/office/drawing/2014/main" id="{A1E50CF3-5964-4831-A396-4326D446D7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27" y="2151159"/>
            <a:ext cx="1877261" cy="36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5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4825615" y="1042504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-2-1. </a:t>
            </a:r>
            <a:r>
              <a:rPr lang="en-US" altLang="ko-KR" sz="2400" dirty="0" err="1">
                <a:latin typeface="옥션고딕 B" pitchFamily="2" charset="-127"/>
                <a:ea typeface="옥션고딕 B" pitchFamily="2" charset="-127"/>
              </a:rPr>
              <a:t>Moblienet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F4BB5B-45AA-424C-9DB5-701A6185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33" y="1860812"/>
            <a:ext cx="2762402" cy="44318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640FA-629E-47D4-B4C3-74E0DD12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369" y="1820160"/>
            <a:ext cx="2333224" cy="443568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552C9B2-DC4F-4D50-92AD-9414B576C5B4}"/>
              </a:ext>
            </a:extLst>
          </p:cNvPr>
          <p:cNvSpPr/>
          <p:nvPr/>
        </p:nvSpPr>
        <p:spPr>
          <a:xfrm>
            <a:off x="5380348" y="3506406"/>
            <a:ext cx="1432874" cy="1140636"/>
          </a:xfrm>
          <a:prstGeom prst="right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E8A4CF-6518-48FF-9CBE-46E394751832}"/>
              </a:ext>
            </a:extLst>
          </p:cNvPr>
          <p:cNvSpPr txBox="1"/>
          <p:nvPr/>
        </p:nvSpPr>
        <p:spPr>
          <a:xfrm>
            <a:off x="5119219" y="2982262"/>
            <a:ext cx="190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2</a:t>
            </a:r>
            <a:r>
              <a:rPr lang="ko-KR" altLang="en-US" dirty="0"/>
              <a:t>명 인식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608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353516" y="1042504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-3.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영상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1A78B4-BFB5-4FA0-93D2-0C65172D59AE}"/>
              </a:ext>
            </a:extLst>
          </p:cNvPr>
          <p:cNvSpPr/>
          <p:nvPr/>
        </p:nvSpPr>
        <p:spPr>
          <a:xfrm>
            <a:off x="3492422" y="3429000"/>
            <a:ext cx="519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https://www.youtube.com/watch?v=tnDuCUsiYcI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38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9" y="104250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-4.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참고 자료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75B286-25F0-4D92-BAF2-88B81071CDD8}"/>
              </a:ext>
            </a:extLst>
          </p:cNvPr>
          <p:cNvSpPr txBox="1"/>
          <p:nvPr/>
        </p:nvSpPr>
        <p:spPr>
          <a:xfrm>
            <a:off x="1635338" y="1977330"/>
            <a:ext cx="9865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옥션고딕 B" pitchFamily="2" charset="-127"/>
                <a:ea typeface="옥션고딕 B" pitchFamily="2" charset="-127"/>
              </a:rPr>
              <a:t>▶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Code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tensorflow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/examples/tree/master/lite/examples/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image_classification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android_java</a:t>
            </a:r>
            <a:endParaRPr lang="en-US" altLang="ko-KR" sz="1600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-https://github.com/IJ-Apps/Image-Classification-App-with-Teachable-Machine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tensorflow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/examples/blob/master/lite/examples/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object_detection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/android</a:t>
            </a:r>
          </a:p>
          <a:p>
            <a:r>
              <a:rPr lang="ko-KR" altLang="en-US" sz="1600" dirty="0">
                <a:latin typeface="옥션고딕 B" pitchFamily="2" charset="-127"/>
                <a:ea typeface="옥션고딕 B" pitchFamily="2" charset="-127"/>
              </a:rPr>
              <a:t>▶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Model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-https://tfhub.dev/tensorflow/lite-model/mobilenet_v1_1.0_224_quantized/1/metadata/1</a:t>
            </a:r>
          </a:p>
        </p:txBody>
      </p:sp>
    </p:spTree>
    <p:extLst>
      <p:ext uri="{BB962C8B-B14F-4D97-AF65-F5344CB8AC3E}">
        <p14:creationId xmlns:p14="http://schemas.microsoft.com/office/powerpoint/2010/main" val="398755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8DD71F-4CBB-4721-B909-A035ABED7D51}"/>
              </a:ext>
            </a:extLst>
          </p:cNvPr>
          <p:cNvSpPr txBox="1"/>
          <p:nvPr/>
        </p:nvSpPr>
        <p:spPr>
          <a:xfrm>
            <a:off x="5381761" y="980729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옥션고딕 B" pitchFamily="2" charset="-127"/>
                <a:ea typeface="옥션고딕 B" pitchFamily="2" charset="-127"/>
              </a:rPr>
              <a:t>INDEX</a:t>
            </a:r>
            <a:endParaRPr lang="ko-KR" altLang="en-US" sz="3200" dirty="0">
              <a:latin typeface="옥션고딕 B" pitchFamily="2" charset="-127"/>
              <a:ea typeface="옥션고딕 B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51781A-F811-47FC-B884-A0C5FD97919C}"/>
              </a:ext>
            </a:extLst>
          </p:cNvPr>
          <p:cNvGrpSpPr/>
          <p:nvPr/>
        </p:nvGrpSpPr>
        <p:grpSpPr>
          <a:xfrm>
            <a:off x="2747628" y="2739190"/>
            <a:ext cx="1726946" cy="1011039"/>
            <a:chOff x="1470655" y="2366883"/>
            <a:chExt cx="1726946" cy="10110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A3F437B-CC42-43A3-A609-133CA643C6DA}"/>
                </a:ext>
              </a:extLst>
            </p:cNvPr>
            <p:cNvGrpSpPr/>
            <p:nvPr/>
          </p:nvGrpSpPr>
          <p:grpSpPr>
            <a:xfrm>
              <a:off x="1470655" y="2366883"/>
              <a:ext cx="747880" cy="925921"/>
              <a:chOff x="2181677" y="1319394"/>
              <a:chExt cx="747880" cy="9259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179F30-6FFE-4D04-B914-36FEC707A6B0}"/>
                  </a:ext>
                </a:extLst>
              </p:cNvPr>
              <p:cNvSpPr txBox="1"/>
              <p:nvPr/>
            </p:nvSpPr>
            <p:spPr>
              <a:xfrm>
                <a:off x="2181677" y="1319394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7F7C3B98-2661-4A1D-A650-E1BFCE2DB9A2}"/>
                  </a:ext>
                </a:extLst>
              </p:cNvPr>
              <p:cNvSpPr/>
              <p:nvPr/>
            </p:nvSpPr>
            <p:spPr>
              <a:xfrm rot="16200000">
                <a:off x="2620469" y="1936227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FDDEC1B6-C33A-40D9-B41F-69F3E61D1F0D}"/>
                  </a:ext>
                </a:extLst>
              </p:cNvPr>
              <p:cNvSpPr/>
              <p:nvPr/>
            </p:nvSpPr>
            <p:spPr>
              <a:xfrm rot="16200000">
                <a:off x="2210366" y="1538120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84712-26F7-48BA-AD24-ACC421B3C6A6}"/>
                </a:ext>
              </a:extLst>
            </p:cNvPr>
            <p:cNvSpPr txBox="1"/>
            <p:nvPr/>
          </p:nvSpPr>
          <p:spPr>
            <a:xfrm>
              <a:off x="2022279" y="2817654"/>
              <a:ext cx="1175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1-1.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주제 요약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FE618F-F91B-47A1-90DA-FAE5F670B653}"/>
                </a:ext>
              </a:extLst>
            </p:cNvPr>
            <p:cNvSpPr txBox="1"/>
            <p:nvPr/>
          </p:nvSpPr>
          <p:spPr>
            <a:xfrm>
              <a:off x="2004279" y="251587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서론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B7BD1-8EC4-4FE3-9A1D-566D0E52462D}"/>
                </a:ext>
              </a:extLst>
            </p:cNvPr>
            <p:cNvSpPr txBox="1"/>
            <p:nvPr/>
          </p:nvSpPr>
          <p:spPr>
            <a:xfrm>
              <a:off x="2022279" y="3100923"/>
              <a:ext cx="239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7FDCA40-AC88-41EC-B287-EE2D33D31D34}"/>
              </a:ext>
            </a:extLst>
          </p:cNvPr>
          <p:cNvGrpSpPr/>
          <p:nvPr/>
        </p:nvGrpSpPr>
        <p:grpSpPr>
          <a:xfrm>
            <a:off x="5012687" y="2739189"/>
            <a:ext cx="1726946" cy="1661202"/>
            <a:chOff x="5715934" y="1140844"/>
            <a:chExt cx="1726946" cy="166120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D56E3F-A78C-4FCF-9D4C-5FA02C00C986}"/>
                </a:ext>
              </a:extLst>
            </p:cNvPr>
            <p:cNvGrpSpPr/>
            <p:nvPr/>
          </p:nvGrpSpPr>
          <p:grpSpPr>
            <a:xfrm>
              <a:off x="5715934" y="1140844"/>
              <a:ext cx="747880" cy="925921"/>
              <a:chOff x="2181677" y="2745858"/>
              <a:chExt cx="747880" cy="92592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13704C-B626-40E4-92C3-0CD41CEFD687}"/>
                  </a:ext>
                </a:extLst>
              </p:cNvPr>
              <p:cNvSpPr txBox="1"/>
              <p:nvPr/>
            </p:nvSpPr>
            <p:spPr>
              <a:xfrm>
                <a:off x="2181677" y="274585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8FBFA74B-66F4-4DFA-BFAC-94394282D1D3}"/>
                  </a:ext>
                </a:extLst>
              </p:cNvPr>
              <p:cNvSpPr/>
              <p:nvPr/>
            </p:nvSpPr>
            <p:spPr>
              <a:xfrm rot="16200000">
                <a:off x="2620469" y="3362691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직각 삼각형 40">
                <a:extLst>
                  <a:ext uri="{FF2B5EF4-FFF2-40B4-BE49-F238E27FC236}">
                    <a16:creationId xmlns:a16="http://schemas.microsoft.com/office/drawing/2014/main" id="{483B6D6C-EB01-45A2-80E6-E1F129FF5B5A}"/>
                  </a:ext>
                </a:extLst>
              </p:cNvPr>
              <p:cNvSpPr/>
              <p:nvPr/>
            </p:nvSpPr>
            <p:spPr>
              <a:xfrm rot="16200000">
                <a:off x="2210366" y="2964584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BA01A3-CA85-4211-80EF-F128AB1DEC84}"/>
                </a:ext>
              </a:extLst>
            </p:cNvPr>
            <p:cNvSpPr txBox="1"/>
            <p:nvPr/>
          </p:nvSpPr>
          <p:spPr>
            <a:xfrm>
              <a:off x="6264188" y="128459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본론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F3F8A8-DC89-4386-9855-1A2165347A84}"/>
                </a:ext>
              </a:extLst>
            </p:cNvPr>
            <p:cNvSpPr txBox="1"/>
            <p:nvPr/>
          </p:nvSpPr>
          <p:spPr>
            <a:xfrm>
              <a:off x="6267558" y="1622957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2-1.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계획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E48E48-8064-4034-8323-644F924364FD}"/>
                </a:ext>
              </a:extLst>
            </p:cNvPr>
            <p:cNvSpPr txBox="1"/>
            <p:nvPr/>
          </p:nvSpPr>
          <p:spPr>
            <a:xfrm>
              <a:off x="6267558" y="1923654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2-2.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문제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164C55-F1F0-422A-9206-BCB4D5616838}"/>
                </a:ext>
              </a:extLst>
            </p:cNvPr>
            <p:cNvSpPr txBox="1"/>
            <p:nvPr/>
          </p:nvSpPr>
          <p:spPr>
            <a:xfrm>
              <a:off x="6267558" y="2224351"/>
              <a:ext cx="1175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2-3.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해결 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A4E3A4-7155-4357-850C-9F0958BFC337}"/>
                </a:ext>
              </a:extLst>
            </p:cNvPr>
            <p:cNvSpPr txBox="1"/>
            <p:nvPr/>
          </p:nvSpPr>
          <p:spPr>
            <a:xfrm>
              <a:off x="6267558" y="2525047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</a:rPr>
                <a:t>2-4. </a:t>
              </a:r>
              <a:r>
                <a:rPr lang="ko-KR" altLang="en-US" sz="1200" dirty="0">
                  <a:latin typeface="맑은 고딕" pitchFamily="50" charset="-127"/>
                </a:rPr>
                <a:t>해결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86CAF4-F294-4C9C-A734-5D3BC5444337}"/>
              </a:ext>
            </a:extLst>
          </p:cNvPr>
          <p:cNvGrpSpPr/>
          <p:nvPr/>
        </p:nvGrpSpPr>
        <p:grpSpPr>
          <a:xfrm>
            <a:off x="7325137" y="2739190"/>
            <a:ext cx="1821523" cy="1361978"/>
            <a:chOff x="6895651" y="3721866"/>
            <a:chExt cx="1821523" cy="136197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605282B-8292-4F11-8C59-57683A38D80F}"/>
                </a:ext>
              </a:extLst>
            </p:cNvPr>
            <p:cNvGrpSpPr/>
            <p:nvPr/>
          </p:nvGrpSpPr>
          <p:grpSpPr>
            <a:xfrm>
              <a:off x="6895651" y="3721866"/>
              <a:ext cx="747880" cy="925921"/>
              <a:chOff x="2181677" y="4647810"/>
              <a:chExt cx="747880" cy="92592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AC814A-B861-47B8-840B-898844F7C5EB}"/>
                  </a:ext>
                </a:extLst>
              </p:cNvPr>
              <p:cNvSpPr txBox="1"/>
              <p:nvPr/>
            </p:nvSpPr>
            <p:spPr>
              <a:xfrm>
                <a:off x="2181677" y="4647810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AA9F443F-A08E-4EA5-A951-FC7823558F90}"/>
                  </a:ext>
                </a:extLst>
              </p:cNvPr>
              <p:cNvSpPr/>
              <p:nvPr/>
            </p:nvSpPr>
            <p:spPr>
              <a:xfrm rot="16200000">
                <a:off x="2620469" y="5264643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직각 삼각형 50">
                <a:extLst>
                  <a:ext uri="{FF2B5EF4-FFF2-40B4-BE49-F238E27FC236}">
                    <a16:creationId xmlns:a16="http://schemas.microsoft.com/office/drawing/2014/main" id="{49D19AB3-FFC6-4810-B091-E8A83CEDAA05}"/>
                  </a:ext>
                </a:extLst>
              </p:cNvPr>
              <p:cNvSpPr/>
              <p:nvPr/>
            </p:nvSpPr>
            <p:spPr>
              <a:xfrm rot="16200000">
                <a:off x="2210366" y="4866536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C4B433-F722-439E-B51D-BB8E854F9274}"/>
                </a:ext>
              </a:extLst>
            </p:cNvPr>
            <p:cNvSpPr txBox="1"/>
            <p:nvPr/>
          </p:nvSpPr>
          <p:spPr>
            <a:xfrm>
              <a:off x="7429275" y="387847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결론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76803A-146E-4958-9D17-8A1EE3E40ED6}"/>
                </a:ext>
              </a:extLst>
            </p:cNvPr>
            <p:cNvSpPr txBox="1"/>
            <p:nvPr/>
          </p:nvSpPr>
          <p:spPr>
            <a:xfrm>
              <a:off x="7447275" y="4206965"/>
              <a:ext cx="1144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3-1. CNN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모델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1614A0-C0EC-4BD8-BBB4-A714BC1B8455}"/>
                </a:ext>
              </a:extLst>
            </p:cNvPr>
            <p:cNvSpPr txBox="1"/>
            <p:nvPr/>
          </p:nvSpPr>
          <p:spPr>
            <a:xfrm>
              <a:off x="7447275" y="4506905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3-2. </a:t>
              </a:r>
              <a:r>
                <a:rPr lang="en-US" altLang="ko-KR" sz="1200" dirty="0" err="1">
                  <a:latin typeface="맑은 고딕" pitchFamily="50" charset="-127"/>
                </a:rPr>
                <a:t>Moblienet</a:t>
              </a:r>
              <a:r>
                <a:rPr lang="en-US" altLang="ko-KR" sz="1200" dirty="0">
                  <a:latin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5A919B-DCB4-4BD0-9394-05BF77B9BE1E}"/>
                </a:ext>
              </a:extLst>
            </p:cNvPr>
            <p:cNvSpPr txBox="1"/>
            <p:nvPr/>
          </p:nvSpPr>
          <p:spPr>
            <a:xfrm>
              <a:off x="7447275" y="4806845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3-3</a:t>
              </a:r>
              <a:r>
                <a:rPr lang="en-US" altLang="ko-KR" sz="1200" dirty="0">
                  <a:latin typeface="맑은 고딕" pitchFamily="50" charset="-127"/>
                </a:rPr>
                <a:t>. </a:t>
              </a:r>
              <a:r>
                <a:rPr lang="ko-KR" altLang="en-US" sz="1200" dirty="0">
                  <a:latin typeface="맑은 고딕" pitchFamily="50" charset="-127"/>
                </a:rPr>
                <a:t>영상</a:t>
              </a:r>
              <a:r>
                <a:rPr lang="en-US" altLang="ko-KR" sz="1200" dirty="0">
                  <a:latin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BCB1A5E-447E-4D28-A73C-8382EB332E0C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48EC222-B7A5-47A4-A9AF-CF87E0EC2378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3ED54C-B4C0-47CE-89F2-F3901C7A8D3F}"/>
              </a:ext>
            </a:extLst>
          </p:cNvPr>
          <p:cNvSpPr txBox="1"/>
          <p:nvPr/>
        </p:nvSpPr>
        <p:spPr>
          <a:xfrm>
            <a:off x="7876761" y="4123392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en-US" altLang="ko-KR" sz="1200" dirty="0">
                <a:latin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</a:rPr>
              <a:t>참고 자료</a:t>
            </a:r>
            <a:r>
              <a:rPr lang="en-US" altLang="ko-KR" sz="1200" dirty="0">
                <a:latin typeface="맑은 고딕" pitchFamily="50" charset="-127"/>
              </a:rPr>
              <a:t>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서론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1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주제 요약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FF0C6F-128C-4062-B509-876D9D1203A8}"/>
              </a:ext>
            </a:extLst>
          </p:cNvPr>
          <p:cNvGrpSpPr/>
          <p:nvPr/>
        </p:nvGrpSpPr>
        <p:grpSpPr>
          <a:xfrm>
            <a:off x="1090840" y="4578650"/>
            <a:ext cx="1831453" cy="1058634"/>
            <a:chOff x="728537" y="3822139"/>
            <a:chExt cx="1831453" cy="1058634"/>
          </a:xfrm>
        </p:grpSpPr>
        <p:sp>
          <p:nvSpPr>
            <p:cNvPr id="71" name="Text Placeholder 3">
              <a:extLst>
                <a:ext uri="{FF2B5EF4-FFF2-40B4-BE49-F238E27FC236}">
                  <a16:creationId xmlns:a16="http://schemas.microsoft.com/office/drawing/2014/main" id="{F1EF28DB-8B43-424E-B6F8-D4044E2393B5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주제 선정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6755F500-12BE-4DEE-BE16-251044B83830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9121E70-7226-41BD-A696-BF875E9E9E55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chemeClr val="accent1"/>
                  </a:solidFill>
                  <a:cs typeface="Arial" pitchFamily="34" charset="0"/>
                </a:rPr>
                <a:t>사회 이슈</a:t>
              </a:r>
            </a:p>
          </p:txBody>
        </p:sp>
      </p:grpSp>
      <p:sp>
        <p:nvSpPr>
          <p:cNvPr id="58" name="Picture Placeholder 19">
            <a:extLst>
              <a:ext uri="{FF2B5EF4-FFF2-40B4-BE49-F238E27FC236}">
                <a16:creationId xmlns:a16="http://schemas.microsoft.com/office/drawing/2014/main" id="{A196F8A0-DD70-49F1-9776-9734B7AC1FC6}"/>
              </a:ext>
            </a:extLst>
          </p:cNvPr>
          <p:cNvSpPr>
            <a:spLocks noGrp="1"/>
          </p:cNvSpPr>
          <p:nvPr/>
        </p:nvSpPr>
        <p:spPr>
          <a:xfrm>
            <a:off x="1070565" y="2089608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102F598B-1C73-4B8C-9B3F-7047FE2C1AC0}"/>
              </a:ext>
            </a:extLst>
          </p:cNvPr>
          <p:cNvSpPr>
            <a:spLocks noGrp="1"/>
          </p:cNvSpPr>
          <p:nvPr/>
        </p:nvSpPr>
        <p:spPr>
          <a:xfrm>
            <a:off x="3796855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60" name="Picture Placeholder 24">
            <a:extLst>
              <a:ext uri="{FF2B5EF4-FFF2-40B4-BE49-F238E27FC236}">
                <a16:creationId xmlns:a16="http://schemas.microsoft.com/office/drawing/2014/main" id="{ADB766D1-DD68-4B82-B947-7537739F5494}"/>
              </a:ext>
            </a:extLst>
          </p:cNvPr>
          <p:cNvSpPr>
            <a:spLocks noGrp="1"/>
          </p:cNvSpPr>
          <p:nvPr/>
        </p:nvSpPr>
        <p:spPr>
          <a:xfrm>
            <a:off x="6523145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61" name="Picture Placeholder 28">
            <a:extLst>
              <a:ext uri="{FF2B5EF4-FFF2-40B4-BE49-F238E27FC236}">
                <a16:creationId xmlns:a16="http://schemas.microsoft.com/office/drawing/2014/main" id="{2B32CC09-2775-4405-A9CA-14D40599ED81}"/>
              </a:ext>
            </a:extLst>
          </p:cNvPr>
          <p:cNvSpPr>
            <a:spLocks noGrp="1"/>
          </p:cNvSpPr>
          <p:nvPr/>
        </p:nvSpPr>
        <p:spPr>
          <a:xfrm>
            <a:off x="9249434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177CB11-8E77-4B92-B76E-44208426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60" b="66919"/>
          <a:stretch/>
        </p:blipFill>
        <p:spPr>
          <a:xfrm>
            <a:off x="867734" y="2338626"/>
            <a:ext cx="2277661" cy="1269600"/>
          </a:xfrm>
          <a:prstGeom prst="rect">
            <a:avLst/>
          </a:prstGeom>
        </p:spPr>
      </p:pic>
      <p:pic>
        <p:nvPicPr>
          <p:cNvPr id="1026" name="Picture 2" descr="인공 지능과 딥 러닝의 보편화 - 네피리티">
            <a:extLst>
              <a:ext uri="{FF2B5EF4-FFF2-40B4-BE49-F238E27FC236}">
                <a16:creationId xmlns:a16="http://schemas.microsoft.com/office/drawing/2014/main" id="{6CBAE8B1-1B8A-43E3-B1A0-133B4575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39" y="2374988"/>
            <a:ext cx="2044031" cy="1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50">
            <a:extLst>
              <a:ext uri="{FF2B5EF4-FFF2-40B4-BE49-F238E27FC236}">
                <a16:creationId xmlns:a16="http://schemas.microsoft.com/office/drawing/2014/main" id="{0F098F3A-0D9E-464C-86A1-577B53C1B5DE}"/>
              </a:ext>
            </a:extLst>
          </p:cNvPr>
          <p:cNvGrpSpPr/>
          <p:nvPr/>
        </p:nvGrpSpPr>
        <p:grpSpPr>
          <a:xfrm>
            <a:off x="3817127" y="4608499"/>
            <a:ext cx="1831453" cy="1058634"/>
            <a:chOff x="728537" y="3822139"/>
            <a:chExt cx="1831453" cy="1058634"/>
          </a:xfrm>
        </p:grpSpPr>
        <p:sp>
          <p:nvSpPr>
            <p:cNvPr id="80" name="Text Placeholder 3">
              <a:extLst>
                <a:ext uri="{FF2B5EF4-FFF2-40B4-BE49-F238E27FC236}">
                  <a16:creationId xmlns:a16="http://schemas.microsoft.com/office/drawing/2014/main" id="{7227E393-C2DD-458F-A2A5-C6F0B46917AE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모델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74B2322B-30DF-4CEF-A021-653A0633378F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BE285EF-07BC-4704-A8BB-954DB61FF2DF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6463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-CNN</a:t>
              </a:r>
            </a:p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-</a:t>
              </a:r>
              <a:r>
                <a:rPr lang="en-US" altLang="ko-KR" b="1" dirty="0" err="1">
                  <a:solidFill>
                    <a:schemeClr val="accent2"/>
                  </a:solidFill>
                  <a:cs typeface="Arial" pitchFamily="34" charset="0"/>
                </a:rPr>
                <a:t>Moblienet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160D69-49AB-4012-BC4C-E37F8994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06" y="2269341"/>
            <a:ext cx="2480685" cy="1408169"/>
          </a:xfrm>
          <a:prstGeom prst="rect">
            <a:avLst/>
          </a:prstGeom>
        </p:spPr>
      </p:pic>
      <p:grpSp>
        <p:nvGrpSpPr>
          <p:cNvPr id="88" name="Group 50">
            <a:extLst>
              <a:ext uri="{FF2B5EF4-FFF2-40B4-BE49-F238E27FC236}">
                <a16:creationId xmlns:a16="http://schemas.microsoft.com/office/drawing/2014/main" id="{1729F80B-FBB5-474D-AAFF-74936F591766}"/>
              </a:ext>
            </a:extLst>
          </p:cNvPr>
          <p:cNvGrpSpPr/>
          <p:nvPr/>
        </p:nvGrpSpPr>
        <p:grpSpPr>
          <a:xfrm>
            <a:off x="6644929" y="4568883"/>
            <a:ext cx="1831453" cy="1058634"/>
            <a:chOff x="728537" y="3822139"/>
            <a:chExt cx="1831453" cy="1058634"/>
          </a:xfrm>
        </p:grpSpPr>
        <p:sp>
          <p:nvSpPr>
            <p:cNvPr id="89" name="Text Placeholder 3">
              <a:extLst>
                <a:ext uri="{FF2B5EF4-FFF2-40B4-BE49-F238E27FC236}">
                  <a16:creationId xmlns:a16="http://schemas.microsoft.com/office/drawing/2014/main" id="{AE554A07-9CA8-42C9-B88A-B8E142B185B1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설계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8080259F-C21D-48C1-BB51-E12E3577DC58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5">
              <a:extLst>
                <a:ext uri="{FF2B5EF4-FFF2-40B4-BE49-F238E27FC236}">
                  <a16:creationId xmlns:a16="http://schemas.microsoft.com/office/drawing/2014/main" id="{978477BE-F54F-4605-B466-E0BF93EC8A4D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6463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카메라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사진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칼 식별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2FA4E9A-D1F5-421E-9861-B93D8928A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30" y="2269341"/>
            <a:ext cx="2571185" cy="1383434"/>
          </a:xfrm>
          <a:prstGeom prst="rect">
            <a:avLst/>
          </a:prstGeom>
        </p:spPr>
      </p:pic>
      <p:grpSp>
        <p:nvGrpSpPr>
          <p:cNvPr id="92" name="Group 50">
            <a:extLst>
              <a:ext uri="{FF2B5EF4-FFF2-40B4-BE49-F238E27FC236}">
                <a16:creationId xmlns:a16="http://schemas.microsoft.com/office/drawing/2014/main" id="{D46929E2-2EE4-48A8-8D52-FC8B3DB37765}"/>
              </a:ext>
            </a:extLst>
          </p:cNvPr>
          <p:cNvGrpSpPr/>
          <p:nvPr/>
        </p:nvGrpSpPr>
        <p:grpSpPr>
          <a:xfrm>
            <a:off x="9373695" y="4527073"/>
            <a:ext cx="1831453" cy="1058634"/>
            <a:chOff x="728537" y="3822139"/>
            <a:chExt cx="1831453" cy="1058634"/>
          </a:xfrm>
        </p:grpSpPr>
        <p:sp>
          <p:nvSpPr>
            <p:cNvPr id="93" name="Text Placeholder 3">
              <a:extLst>
                <a:ext uri="{FF2B5EF4-FFF2-40B4-BE49-F238E27FC236}">
                  <a16:creationId xmlns:a16="http://schemas.microsoft.com/office/drawing/2014/main" id="{7D688071-661A-471F-9648-6B21A0B6F3DE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일정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94" name="TextBox 4">
              <a:extLst>
                <a:ext uri="{FF2B5EF4-FFF2-40B4-BE49-F238E27FC236}">
                  <a16:creationId xmlns:a16="http://schemas.microsoft.com/office/drawing/2014/main" id="{0C888BBC-6740-4241-B8D3-F018B5820030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5">
              <a:extLst>
                <a:ext uri="{FF2B5EF4-FFF2-40B4-BE49-F238E27FC236}">
                  <a16:creationId xmlns:a16="http://schemas.microsoft.com/office/drawing/2014/main" id="{2703E10E-C8F4-4964-934D-AC50609D80C8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33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334668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계획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EF8DB2-1FD5-482B-8B84-31B05A7FF26C}"/>
              </a:ext>
            </a:extLst>
          </p:cNvPr>
          <p:cNvSpPr/>
          <p:nvPr/>
        </p:nvSpPr>
        <p:spPr>
          <a:xfrm>
            <a:off x="8597245" y="2151160"/>
            <a:ext cx="2903456" cy="38378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16E44E-7F3D-4192-A527-067A3197A9EC}"/>
              </a:ext>
            </a:extLst>
          </p:cNvPr>
          <p:cNvSpPr txBox="1"/>
          <p:nvPr/>
        </p:nvSpPr>
        <p:spPr>
          <a:xfrm>
            <a:off x="8597245" y="2311107"/>
            <a:ext cx="2554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▣ </a:t>
            </a:r>
            <a:r>
              <a:rPr lang="en-US" altLang="ko-KR" dirty="0">
                <a:solidFill>
                  <a:schemeClr val="accent1"/>
                </a:solidFill>
              </a:rPr>
              <a:t>CNN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이미지 분류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▣ </a:t>
            </a:r>
            <a:r>
              <a:rPr lang="en-US" altLang="ko-KR" dirty="0" err="1">
                <a:solidFill>
                  <a:schemeClr val="accent1"/>
                </a:solidFill>
              </a:rPr>
              <a:t>Moblienet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    </a:t>
            </a:r>
            <a:r>
              <a:rPr lang="ko-KR" altLang="en-US" dirty="0"/>
              <a:t>영상 처리 이용</a:t>
            </a:r>
            <a:endParaRPr lang="en-US" altLang="ko-KR" dirty="0"/>
          </a:p>
        </p:txBody>
      </p:sp>
      <p:pic>
        <p:nvPicPr>
          <p:cNvPr id="1026" name="Picture 2" descr="사용자 - 무료 사람들개 아이콘">
            <a:extLst>
              <a:ext uri="{FF2B5EF4-FFF2-40B4-BE49-F238E27FC236}">
                <a16:creationId xmlns:a16="http://schemas.microsoft.com/office/drawing/2014/main" id="{165FB4EB-8BB9-4344-A733-B7B84613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4" y="3158726"/>
            <a:ext cx="911351" cy="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사용자 - 무료 사람들개 아이콘">
            <a:extLst>
              <a:ext uri="{FF2B5EF4-FFF2-40B4-BE49-F238E27FC236}">
                <a16:creationId xmlns:a16="http://schemas.microsoft.com/office/drawing/2014/main" id="{F65066B5-A291-43E3-8334-F7E14FA8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1" y="3158725"/>
            <a:ext cx="911351" cy="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3BE2D7-0FBC-49CA-A586-502E009F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1" y="3699242"/>
            <a:ext cx="370834" cy="3708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E8DAA-E00C-4A33-B7F7-3DE7AF77269D}"/>
              </a:ext>
            </a:extLst>
          </p:cNvPr>
          <p:cNvSpPr txBox="1"/>
          <p:nvPr/>
        </p:nvSpPr>
        <p:spPr>
          <a:xfrm>
            <a:off x="873388" y="4087372"/>
            <a:ext cx="96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옥션고딕 B" pitchFamily="2" charset="-127"/>
                <a:ea typeface="옥션고딕 B" pitchFamily="2" charset="-127"/>
              </a:rPr>
              <a:t>칼든</a:t>
            </a:r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 사람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일반 사람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080D4D8-6BF2-4CF6-B082-68AD3149E2A3}"/>
              </a:ext>
            </a:extLst>
          </p:cNvPr>
          <p:cNvCxnSpPr>
            <a:cxnSpLocks/>
          </p:cNvCxnSpPr>
          <p:nvPr/>
        </p:nvCxnSpPr>
        <p:spPr>
          <a:xfrm flipV="1">
            <a:off x="2265482" y="3788434"/>
            <a:ext cx="458864" cy="1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0EEF3685-8FF8-4E72-959D-E6689947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70" y="2555148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사용자 - 무료 사람들개 아이콘">
            <a:extLst>
              <a:ext uri="{FF2B5EF4-FFF2-40B4-BE49-F238E27FC236}">
                <a16:creationId xmlns:a16="http://schemas.microsoft.com/office/drawing/2014/main" id="{511AB27F-8CA5-43ED-A26E-BD9F12E6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98" y="3231565"/>
            <a:ext cx="811516" cy="8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사용자 - 무료 사람들개 아이콘">
            <a:extLst>
              <a:ext uri="{FF2B5EF4-FFF2-40B4-BE49-F238E27FC236}">
                <a16:creationId xmlns:a16="http://schemas.microsoft.com/office/drawing/2014/main" id="{6704E772-DBB9-4156-BA3F-5BC642BB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7" y="3231565"/>
            <a:ext cx="811516" cy="8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23881E-28FA-4B2E-913E-51E66F0C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77" y="3739865"/>
            <a:ext cx="330211" cy="330211"/>
          </a:xfrm>
          <a:prstGeom prst="rect">
            <a:avLst/>
          </a:prstGeom>
        </p:spPr>
      </p:pic>
      <p:pic>
        <p:nvPicPr>
          <p:cNvPr id="23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72973BE4-C58F-42E6-95E1-ECCFBE69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64" y="1722217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F47993EC-9A23-4E11-AA46-EEF7E7C1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72" y="4273192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5C729-A3C3-4910-B1B8-2FEDF314D712}"/>
              </a:ext>
            </a:extLst>
          </p:cNvPr>
          <p:cNvCxnSpPr>
            <a:cxnSpLocks/>
          </p:cNvCxnSpPr>
          <p:nvPr/>
        </p:nvCxnSpPr>
        <p:spPr>
          <a:xfrm flipV="1">
            <a:off x="4230910" y="2955502"/>
            <a:ext cx="1557148" cy="832934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F6F5F93-D833-4CB0-949B-8FC65B84DFA3}"/>
              </a:ext>
            </a:extLst>
          </p:cNvPr>
          <p:cNvCxnSpPr>
            <a:cxnSpLocks/>
          </p:cNvCxnSpPr>
          <p:nvPr/>
        </p:nvCxnSpPr>
        <p:spPr>
          <a:xfrm>
            <a:off x="4236953" y="3801935"/>
            <a:ext cx="1551105" cy="1836425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DEA544D-5C9F-4D47-BFCE-2DC6E1039120}"/>
              </a:ext>
            </a:extLst>
          </p:cNvPr>
          <p:cNvSpPr txBox="1"/>
          <p:nvPr/>
        </p:nvSpPr>
        <p:spPr>
          <a:xfrm>
            <a:off x="4586776" y="2892299"/>
            <a:ext cx="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감지</a:t>
            </a:r>
            <a:r>
              <a:rPr lang="en-US" altLang="ko-KR" sz="1400" b="1" dirty="0">
                <a:latin typeface="옥션고딕 B" pitchFamily="2" charset="-127"/>
                <a:ea typeface="옥션고딕 B" pitchFamily="2" charset="-127"/>
              </a:rPr>
              <a:t> </a:t>
            </a:r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후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33616B-AC35-4205-A90E-E00E005F2176}"/>
              </a:ext>
            </a:extLst>
          </p:cNvPr>
          <p:cNvSpPr txBox="1"/>
          <p:nvPr/>
        </p:nvSpPr>
        <p:spPr>
          <a:xfrm>
            <a:off x="4110574" y="5281558"/>
            <a:ext cx="1788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감지를 못했지만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칼이 맞는지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확인하고 싶을 경우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이미지 분석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093051A-0588-4582-8412-4D575282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33" y="4856613"/>
            <a:ext cx="867366" cy="867366"/>
          </a:xfrm>
          <a:prstGeom prst="rect">
            <a:avLst/>
          </a:prstGeom>
        </p:spPr>
      </p:pic>
      <p:pic>
        <p:nvPicPr>
          <p:cNvPr id="36" name="Picture 14" descr="예 - 무료 여러 가지 잡다한개 아이콘">
            <a:extLst>
              <a:ext uri="{FF2B5EF4-FFF2-40B4-BE49-F238E27FC236}">
                <a16:creationId xmlns:a16="http://schemas.microsoft.com/office/drawing/2014/main" id="{452300E7-0C7D-4973-B65D-8CFAAD0DD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22"/>
          <a:stretch/>
        </p:blipFill>
        <p:spPr bwMode="auto">
          <a:xfrm>
            <a:off x="6242821" y="5723979"/>
            <a:ext cx="541634" cy="5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EBE8000-DF0E-40F2-9ECC-F96971551F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5" t="13478" r="18666" b="21806"/>
          <a:stretch/>
        </p:blipFill>
        <p:spPr>
          <a:xfrm>
            <a:off x="6099892" y="2236171"/>
            <a:ext cx="738435" cy="14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9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계획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9B7F11-3AEE-4836-95D0-323AEAB54D50}"/>
              </a:ext>
            </a:extLst>
          </p:cNvPr>
          <p:cNvSpPr/>
          <p:nvPr/>
        </p:nvSpPr>
        <p:spPr>
          <a:xfrm>
            <a:off x="5004727" y="5877272"/>
            <a:ext cx="2112510" cy="575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긴급전화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208805-C5E6-4795-A6DC-C4DECC2D3D0E}"/>
              </a:ext>
            </a:extLst>
          </p:cNvPr>
          <p:cNvSpPr/>
          <p:nvPr/>
        </p:nvSpPr>
        <p:spPr>
          <a:xfrm>
            <a:off x="5004727" y="1863645"/>
            <a:ext cx="2112510" cy="575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35EBC-7233-4F2C-954E-8773E97065CE}"/>
              </a:ext>
            </a:extLst>
          </p:cNvPr>
          <p:cNvSpPr/>
          <p:nvPr/>
        </p:nvSpPr>
        <p:spPr>
          <a:xfrm>
            <a:off x="5004727" y="2736375"/>
            <a:ext cx="2112510" cy="6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 업로드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감지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5A526052-B9F5-42A3-9A32-236D41C2DE2D}"/>
              </a:ext>
            </a:extLst>
          </p:cNvPr>
          <p:cNvSpPr/>
          <p:nvPr/>
        </p:nvSpPr>
        <p:spPr>
          <a:xfrm>
            <a:off x="5004727" y="3595088"/>
            <a:ext cx="2112510" cy="1033421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 사진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A74641E-9147-4A2A-A2F2-384738435995}"/>
              </a:ext>
            </a:extLst>
          </p:cNvPr>
          <p:cNvSpPr/>
          <p:nvPr/>
        </p:nvSpPr>
        <p:spPr>
          <a:xfrm>
            <a:off x="2525477" y="4491971"/>
            <a:ext cx="2112510" cy="744559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 입니다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8202981E-71BB-495C-B33B-9D104466ACE2}"/>
              </a:ext>
            </a:extLst>
          </p:cNvPr>
          <p:cNvSpPr/>
          <p:nvPr/>
        </p:nvSpPr>
        <p:spPr>
          <a:xfrm>
            <a:off x="7483977" y="4495074"/>
            <a:ext cx="2112510" cy="744559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아닙니다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AF9818-18C3-482B-853A-32459AB490D3}"/>
              </a:ext>
            </a:extLst>
          </p:cNvPr>
          <p:cNvSpPr txBox="1"/>
          <p:nvPr/>
        </p:nvSpPr>
        <p:spPr>
          <a:xfrm>
            <a:off x="3860759" y="3429000"/>
            <a:ext cx="77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YES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F3321-E9A5-4D3D-AF63-0C961E757036}"/>
              </a:ext>
            </a:extLst>
          </p:cNvPr>
          <p:cNvSpPr txBox="1"/>
          <p:nvPr/>
        </p:nvSpPr>
        <p:spPr>
          <a:xfrm>
            <a:off x="7763004" y="3429000"/>
            <a:ext cx="77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NO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3D072D-6D67-42A5-B66B-5135A77D0B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060982" y="2438675"/>
            <a:ext cx="0" cy="29770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E6B8F5-1DB1-494C-B46E-FEC3F4713A9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60982" y="3379748"/>
            <a:ext cx="0" cy="21534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16B7E4-0E0C-496A-B084-D49EE5543966}"/>
              </a:ext>
            </a:extLst>
          </p:cNvPr>
          <p:cNvCxnSpPr>
            <a:cxnSpLocks/>
          </p:cNvCxnSpPr>
          <p:nvPr/>
        </p:nvCxnSpPr>
        <p:spPr>
          <a:xfrm>
            <a:off x="3592276" y="4111798"/>
            <a:ext cx="0" cy="380173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DC688E-592C-4F4E-98B6-F596D57EBFA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581732" y="4111798"/>
            <a:ext cx="1422995" cy="1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6E1EE4-00E5-47B1-9E4A-C3D4F6A0E48F}"/>
              </a:ext>
            </a:extLst>
          </p:cNvPr>
          <p:cNvCxnSpPr/>
          <p:nvPr/>
        </p:nvCxnSpPr>
        <p:spPr>
          <a:xfrm flipH="1" flipV="1">
            <a:off x="7117237" y="4111798"/>
            <a:ext cx="1422995" cy="1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D27B9-7CFA-4BE3-9D86-DC0782B69F59}"/>
              </a:ext>
            </a:extLst>
          </p:cNvPr>
          <p:cNvCxnSpPr>
            <a:cxnSpLocks/>
          </p:cNvCxnSpPr>
          <p:nvPr/>
        </p:nvCxnSpPr>
        <p:spPr>
          <a:xfrm>
            <a:off x="8540232" y="4111797"/>
            <a:ext cx="0" cy="380173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BA0CB-E1B8-4282-A061-8E10DC04177D}"/>
              </a:ext>
            </a:extLst>
          </p:cNvPr>
          <p:cNvCxnSpPr>
            <a:cxnSpLocks/>
          </p:cNvCxnSpPr>
          <p:nvPr/>
        </p:nvCxnSpPr>
        <p:spPr>
          <a:xfrm flipH="1">
            <a:off x="3581734" y="5616702"/>
            <a:ext cx="2479248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9EACA9-052F-42C3-8BC0-D8D2DDFF835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60982" y="5616702"/>
            <a:ext cx="0" cy="26057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F57014-7B86-4620-8EA5-F0DDC36DFF09}"/>
              </a:ext>
            </a:extLst>
          </p:cNvPr>
          <p:cNvCxnSpPr>
            <a:cxnSpLocks/>
          </p:cNvCxnSpPr>
          <p:nvPr/>
        </p:nvCxnSpPr>
        <p:spPr>
          <a:xfrm flipH="1">
            <a:off x="8540232" y="5616702"/>
            <a:ext cx="2479248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B3D3E7-3E1D-4807-8965-A829A747F3A7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3581732" y="5236530"/>
            <a:ext cx="0" cy="380172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4AB70B-0EBA-49FB-B016-A7F4C7ED4F8E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540230" y="5239633"/>
            <a:ext cx="2" cy="37706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AF6C48-F912-48BE-A5ED-CFFA9C24401F}"/>
              </a:ext>
            </a:extLst>
          </p:cNvPr>
          <p:cNvCxnSpPr>
            <a:cxnSpLocks/>
          </p:cNvCxnSpPr>
          <p:nvPr/>
        </p:nvCxnSpPr>
        <p:spPr>
          <a:xfrm flipV="1">
            <a:off x="11019480" y="3016580"/>
            <a:ext cx="0" cy="2600122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8615E7-071E-4794-BD86-4CB407D846EF}"/>
              </a:ext>
            </a:extLst>
          </p:cNvPr>
          <p:cNvCxnSpPr/>
          <p:nvPr/>
        </p:nvCxnSpPr>
        <p:spPr>
          <a:xfrm flipH="1">
            <a:off x="7117237" y="3016580"/>
            <a:ext cx="3902243" cy="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31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353519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문제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00677661-25AB-4F6B-BD60-6DFBD75E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30" y="2344247"/>
            <a:ext cx="2093616" cy="24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A4194260-3C99-41F2-B2FC-70F3435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56" y="2344254"/>
            <a:ext cx="2857500" cy="24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더하기 기호 - 무료 표지판개 아이콘">
            <a:extLst>
              <a:ext uri="{FF2B5EF4-FFF2-40B4-BE49-F238E27FC236}">
                <a16:creationId xmlns:a16="http://schemas.microsoft.com/office/drawing/2014/main" id="{59676D75-C7CA-45D0-B0D5-7EFB7941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08" y="3038143"/>
            <a:ext cx="1038286" cy="10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과학 등호 2 아이콘 - ico,png,icns,무료 아이콘 다운로드">
            <a:extLst>
              <a:ext uri="{FF2B5EF4-FFF2-40B4-BE49-F238E27FC236}">
                <a16:creationId xmlns:a16="http://schemas.microsoft.com/office/drawing/2014/main" id="{ADE09088-A9B6-4E48-B53F-1CA10312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533" y="3038143"/>
            <a:ext cx="1150433" cy="11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50">
            <a:extLst>
              <a:ext uri="{FF2B5EF4-FFF2-40B4-BE49-F238E27FC236}">
                <a16:creationId xmlns:a16="http://schemas.microsoft.com/office/drawing/2014/main" id="{C7879BEC-6B63-4DBE-810C-34C533629DD1}"/>
              </a:ext>
            </a:extLst>
          </p:cNvPr>
          <p:cNvGrpSpPr/>
          <p:nvPr/>
        </p:nvGrpSpPr>
        <p:grpSpPr>
          <a:xfrm>
            <a:off x="1425830" y="5163112"/>
            <a:ext cx="1831453" cy="1058634"/>
            <a:chOff x="728537" y="3822139"/>
            <a:chExt cx="1831453" cy="1058634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4E821A28-E241-4A45-8F8B-111B06F105B3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 err="1">
                  <a:cs typeface="Arial" pitchFamily="34" charset="0"/>
                </a:rPr>
                <a:t>쥬피터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5590B848-1074-48C3-BA11-0AE9FD6B3C7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B67DD942-EC0A-4510-956B-B511514018C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CNN</a:t>
              </a:r>
              <a:r>
                <a:rPr lang="ko-KR" altLang="en-US" b="1" dirty="0">
                  <a:solidFill>
                    <a:schemeClr val="accent2"/>
                  </a:solidFill>
                  <a:cs typeface="Arial" pitchFamily="34" charset="0"/>
                </a:rPr>
                <a:t>모델</a:t>
              </a:r>
            </a:p>
          </p:txBody>
        </p:sp>
      </p:grpSp>
      <p:grpSp>
        <p:nvGrpSpPr>
          <p:cNvPr id="25" name="Group 50">
            <a:extLst>
              <a:ext uri="{FF2B5EF4-FFF2-40B4-BE49-F238E27FC236}">
                <a16:creationId xmlns:a16="http://schemas.microsoft.com/office/drawing/2014/main" id="{BA239891-02FA-4412-9AEF-6B13D76429EB}"/>
              </a:ext>
            </a:extLst>
          </p:cNvPr>
          <p:cNvGrpSpPr/>
          <p:nvPr/>
        </p:nvGrpSpPr>
        <p:grpSpPr>
          <a:xfrm>
            <a:off x="5285784" y="5163112"/>
            <a:ext cx="1831453" cy="1058634"/>
            <a:chOff x="728537" y="3822139"/>
            <a:chExt cx="1831453" cy="10586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79F6659F-837D-4888-9BF5-EFBA333A373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안드로이드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61AE955-0D8F-466E-9745-437CA014081D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52F87CA-7CAE-4C1E-92BF-D31133F8A4D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85B84F"/>
                  </a:solidFill>
                  <a:cs typeface="Arial" pitchFamily="34" charset="0"/>
                </a:rPr>
                <a:t>적용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EEAC33-AC4C-4006-9FF4-42124295AF44}"/>
              </a:ext>
            </a:extLst>
          </p:cNvPr>
          <p:cNvSpPr txBox="1">
            <a:spLocks/>
          </p:cNvSpPr>
          <p:nvPr/>
        </p:nvSpPr>
        <p:spPr>
          <a:xfrm>
            <a:off x="9373391" y="5164789"/>
            <a:ext cx="1811449" cy="37268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cs typeface="Arial" pitchFamily="34" charset="0"/>
              </a:rPr>
              <a:t>값 오차</a:t>
            </a:r>
            <a:endParaRPr lang="en-US" sz="20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0817E0-2DFE-4B41-8C5D-8FC1B11BD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641"/>
          <a:stretch/>
        </p:blipFill>
        <p:spPr>
          <a:xfrm>
            <a:off x="9456401" y="1948810"/>
            <a:ext cx="1645427" cy="29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29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-3.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해결 과정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BE03BE5-4C0C-4CDE-AA8E-40CB0CC1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6" y="1725105"/>
            <a:ext cx="2704014" cy="4325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94E39-F8AA-4E14-9722-13A892297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7" y="1725106"/>
            <a:ext cx="2754702" cy="4325140"/>
          </a:xfrm>
          <a:prstGeom prst="rect">
            <a:avLst/>
          </a:prstGeom>
        </p:spPr>
      </p:pic>
      <p:pic>
        <p:nvPicPr>
          <p:cNvPr id="29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0C1F3F0B-305F-4365-9753-ADAA0E4A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48" y="1893712"/>
            <a:ext cx="1350721" cy="15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EA135D41-E511-4182-8C5E-95B23F8E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51" y="1927375"/>
            <a:ext cx="1843549" cy="156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더하기 기호 - 무료 표지판개 아이콘">
            <a:extLst>
              <a:ext uri="{FF2B5EF4-FFF2-40B4-BE49-F238E27FC236}">
                <a16:creationId xmlns:a16="http://schemas.microsoft.com/office/drawing/2014/main" id="{3A30403F-C99D-453A-9C5D-31FC98EA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44" y="2375048"/>
            <a:ext cx="669862" cy="6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67F5FD-A429-4E7D-8EFA-6A0FDC816A8A}"/>
              </a:ext>
            </a:extLst>
          </p:cNvPr>
          <p:cNvSpPr/>
          <p:nvPr/>
        </p:nvSpPr>
        <p:spPr>
          <a:xfrm>
            <a:off x="7220932" y="3785248"/>
            <a:ext cx="4279769" cy="22037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22728F-897A-4E6D-9BB0-3DE2C0A6B655}"/>
              </a:ext>
            </a:extLst>
          </p:cNvPr>
          <p:cNvSpPr txBox="1"/>
          <p:nvPr/>
        </p:nvSpPr>
        <p:spPr>
          <a:xfrm>
            <a:off x="7220931" y="3887675"/>
            <a:ext cx="4279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반복학습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학습 데이터 늘리기</a:t>
            </a:r>
            <a:endParaRPr lang="en-US" altLang="ko-KR" dirty="0"/>
          </a:p>
          <a:p>
            <a:r>
              <a:rPr lang="en-US" altLang="ko-KR" dirty="0"/>
              <a:t>    - 80% -&gt; 96%</a:t>
            </a:r>
          </a:p>
          <a:p>
            <a:r>
              <a:rPr lang="ko-KR" altLang="en-US" dirty="0"/>
              <a:t>▣ 발견 오류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안드로이드 </a:t>
            </a:r>
            <a:r>
              <a:rPr lang="en-US" altLang="ko-KR" dirty="0"/>
              <a:t>+ CNN</a:t>
            </a:r>
            <a:r>
              <a:rPr lang="ko-KR" altLang="en-US" dirty="0"/>
              <a:t>모델 연결 시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입 출력 방법 불일치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354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296961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-4.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해결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A4194260-3C99-41F2-B2FC-70F3435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56" y="2344254"/>
            <a:ext cx="2857500" cy="24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더하기 기호 - 무료 표지판개 아이콘">
            <a:extLst>
              <a:ext uri="{FF2B5EF4-FFF2-40B4-BE49-F238E27FC236}">
                <a16:creationId xmlns:a16="http://schemas.microsoft.com/office/drawing/2014/main" id="{59676D75-C7CA-45D0-B0D5-7EFB7941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08" y="3038143"/>
            <a:ext cx="1038286" cy="10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과학 등호 2 아이콘 - ico,png,icns,무료 아이콘 다운로드">
            <a:extLst>
              <a:ext uri="{FF2B5EF4-FFF2-40B4-BE49-F238E27FC236}">
                <a16:creationId xmlns:a16="http://schemas.microsoft.com/office/drawing/2014/main" id="{ADE09088-A9B6-4E48-B53F-1CA10312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533" y="3038143"/>
            <a:ext cx="1150433" cy="11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50">
            <a:extLst>
              <a:ext uri="{FF2B5EF4-FFF2-40B4-BE49-F238E27FC236}">
                <a16:creationId xmlns:a16="http://schemas.microsoft.com/office/drawing/2014/main" id="{C7879BEC-6B63-4DBE-810C-34C533629DD1}"/>
              </a:ext>
            </a:extLst>
          </p:cNvPr>
          <p:cNvGrpSpPr/>
          <p:nvPr/>
        </p:nvGrpSpPr>
        <p:grpSpPr>
          <a:xfrm>
            <a:off x="1425830" y="5163112"/>
            <a:ext cx="1831453" cy="1058634"/>
            <a:chOff x="728537" y="3822139"/>
            <a:chExt cx="1831453" cy="1058634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4E821A28-E241-4A45-8F8B-111B06F105B3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cs typeface="Arial" pitchFamily="34" charset="0"/>
                </a:rPr>
                <a:t>Teachable</a:t>
              </a:r>
            </a:p>
            <a:p>
              <a:pPr algn="ctr"/>
              <a:r>
                <a:rPr lang="en-US" altLang="ko-KR" sz="2000" b="1" dirty="0">
                  <a:cs typeface="Arial" pitchFamily="34" charset="0"/>
                </a:rPr>
                <a:t>machine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5590B848-1074-48C3-BA11-0AE9FD6B3C7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B67DD942-EC0A-4510-956B-B511514018C2}"/>
                </a:ext>
              </a:extLst>
            </p:cNvPr>
            <p:cNvSpPr txBox="1"/>
            <p:nvPr/>
          </p:nvSpPr>
          <p:spPr>
            <a:xfrm>
              <a:off x="738539" y="4335002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3271D9"/>
                  </a:solidFill>
                  <a:cs typeface="Arial" pitchFamily="34" charset="0"/>
                </a:rPr>
                <a:t>CNN</a:t>
              </a:r>
              <a:r>
                <a:rPr lang="ko-KR" altLang="en-US" b="1" dirty="0">
                  <a:solidFill>
                    <a:srgbClr val="3271D9"/>
                  </a:solidFill>
                  <a:cs typeface="Arial" pitchFamily="34" charset="0"/>
                </a:rPr>
                <a:t>모델</a:t>
              </a:r>
            </a:p>
          </p:txBody>
        </p:sp>
      </p:grpSp>
      <p:grpSp>
        <p:nvGrpSpPr>
          <p:cNvPr id="25" name="Group 50">
            <a:extLst>
              <a:ext uri="{FF2B5EF4-FFF2-40B4-BE49-F238E27FC236}">
                <a16:creationId xmlns:a16="http://schemas.microsoft.com/office/drawing/2014/main" id="{BA239891-02FA-4412-9AEF-6B13D76429EB}"/>
              </a:ext>
            </a:extLst>
          </p:cNvPr>
          <p:cNvGrpSpPr/>
          <p:nvPr/>
        </p:nvGrpSpPr>
        <p:grpSpPr>
          <a:xfrm>
            <a:off x="5285784" y="5163112"/>
            <a:ext cx="1831453" cy="1058634"/>
            <a:chOff x="728537" y="3822139"/>
            <a:chExt cx="1831453" cy="10586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79F6659F-837D-4888-9BF5-EFBA333A373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안드로이드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61AE955-0D8F-466E-9745-437CA014081D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52F87CA-7CAE-4C1E-92BF-D31133F8A4D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85B84F"/>
                  </a:solidFill>
                  <a:cs typeface="Arial" pitchFamily="34" charset="0"/>
                </a:rPr>
                <a:t>적용</a:t>
              </a:r>
            </a:p>
          </p:txBody>
        </p:sp>
      </p:grpSp>
      <p:grpSp>
        <p:nvGrpSpPr>
          <p:cNvPr id="29" name="Group 50">
            <a:extLst>
              <a:ext uri="{FF2B5EF4-FFF2-40B4-BE49-F238E27FC236}">
                <a16:creationId xmlns:a16="http://schemas.microsoft.com/office/drawing/2014/main" id="{BF7CF7DB-E4E9-44F0-BFE9-6DE2C6DDDECD}"/>
              </a:ext>
            </a:extLst>
          </p:cNvPr>
          <p:cNvGrpSpPr/>
          <p:nvPr/>
        </p:nvGrpSpPr>
        <p:grpSpPr>
          <a:xfrm>
            <a:off x="9373390" y="5164789"/>
            <a:ext cx="1811450" cy="742019"/>
            <a:chOff x="738538" y="3822139"/>
            <a:chExt cx="1811450" cy="742019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52EEAC33-AC4C-4006-9FF4-42124295AF44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해결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21976D1E-F008-48C4-AA37-F3B6A6463B1F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4C6CB5"/>
                  </a:solidFill>
                  <a:cs typeface="Arial" pitchFamily="34" charset="0"/>
                </a:rPr>
                <a:t>연결 예제</a:t>
              </a:r>
            </a:p>
          </p:txBody>
        </p:sp>
      </p:grpSp>
      <p:pic>
        <p:nvPicPr>
          <p:cNvPr id="3074" name="Picture 2" descr="App Store에서 제공하는 TeachableMachine">
            <a:extLst>
              <a:ext uri="{FF2B5EF4-FFF2-40B4-BE49-F238E27FC236}">
                <a16:creationId xmlns:a16="http://schemas.microsoft.com/office/drawing/2014/main" id="{0957DFD0-AE16-40BB-BB79-1143F8A18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r="24995"/>
          <a:stretch/>
        </p:blipFill>
        <p:spPr bwMode="auto">
          <a:xfrm>
            <a:off x="1186772" y="2300849"/>
            <a:ext cx="2309567" cy="2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5686DD-F840-4C44-8736-7E5DED10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401" y="1948810"/>
            <a:ext cx="1655017" cy="29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315810" y="104250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CNN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E3BD4C6-B2EC-4777-A215-EEAE894D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5" y="1650563"/>
            <a:ext cx="2052805" cy="3223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BD65-9FEF-44BA-88BF-1BEEC1A97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9" y="1650563"/>
            <a:ext cx="2015032" cy="3223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17387-F643-47BD-985E-BFCB0069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2" t="22587"/>
          <a:stretch/>
        </p:blipFill>
        <p:spPr>
          <a:xfrm>
            <a:off x="5751887" y="1733057"/>
            <a:ext cx="6176656" cy="2876650"/>
          </a:xfrm>
          <a:prstGeom prst="rect">
            <a:avLst/>
          </a:prstGeom>
        </p:spPr>
      </p:pic>
      <p:pic>
        <p:nvPicPr>
          <p:cNvPr id="16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74B118FC-22DD-49D5-95FF-FF948F14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8" y="4873658"/>
            <a:ext cx="1350721" cy="15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pp Store에서 제공하는 TeachableMachine">
            <a:extLst>
              <a:ext uri="{FF2B5EF4-FFF2-40B4-BE49-F238E27FC236}">
                <a16:creationId xmlns:a16="http://schemas.microsoft.com/office/drawing/2014/main" id="{8E970C08-154D-425E-9A1D-F67F27332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r="24995"/>
          <a:stretch/>
        </p:blipFill>
        <p:spPr bwMode="auto">
          <a:xfrm>
            <a:off x="5792231" y="4776819"/>
            <a:ext cx="1554426" cy="166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4FC3B0-3D5F-49A7-A6E5-2E2C7A0AAC44}"/>
              </a:ext>
            </a:extLst>
          </p:cNvPr>
          <p:cNvSpPr/>
          <p:nvPr/>
        </p:nvSpPr>
        <p:spPr>
          <a:xfrm>
            <a:off x="2598399" y="4958277"/>
            <a:ext cx="276495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70476-2647-4EA7-A635-F36846EE7CAD}"/>
              </a:ext>
            </a:extLst>
          </p:cNvPr>
          <p:cNvSpPr txBox="1"/>
          <p:nvPr/>
        </p:nvSpPr>
        <p:spPr>
          <a:xfrm>
            <a:off x="2598398" y="5022493"/>
            <a:ext cx="2764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훈련 데이터 증가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데이터 배분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>
                <a:solidFill>
                  <a:srgbClr val="C00000"/>
                </a:solidFill>
              </a:rPr>
              <a:t>-80% -&gt; 96%</a:t>
            </a:r>
          </a:p>
          <a:p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F24DDD-4FCE-4212-BF75-6062D1F1831F}"/>
              </a:ext>
            </a:extLst>
          </p:cNvPr>
          <p:cNvSpPr/>
          <p:nvPr/>
        </p:nvSpPr>
        <p:spPr>
          <a:xfrm>
            <a:off x="7775539" y="4901671"/>
            <a:ext cx="2764951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413CC-6559-4F44-B00D-D0E7AFD97176}"/>
              </a:ext>
            </a:extLst>
          </p:cNvPr>
          <p:cNvSpPr txBox="1"/>
          <p:nvPr/>
        </p:nvSpPr>
        <p:spPr>
          <a:xfrm>
            <a:off x="7775538" y="4965887"/>
            <a:ext cx="2764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훈련 데이터 증가</a:t>
            </a:r>
            <a:r>
              <a:rPr lang="en-US" altLang="ko-KR" dirty="0">
                <a:solidFill>
                  <a:srgbClr val="C00000"/>
                </a:solidFill>
              </a:rPr>
              <a:t>    -96%</a:t>
            </a:r>
          </a:p>
          <a:p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DEDE90-6152-4669-B75B-72CFF1A9CADD}"/>
              </a:ext>
            </a:extLst>
          </p:cNvPr>
          <p:cNvCxnSpPr>
            <a:cxnSpLocks/>
          </p:cNvCxnSpPr>
          <p:nvPr/>
        </p:nvCxnSpPr>
        <p:spPr>
          <a:xfrm>
            <a:off x="4798244" y="1565944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E4C01A-62EF-43A4-B358-928AF7E2BE5C}"/>
              </a:ext>
            </a:extLst>
          </p:cNvPr>
          <p:cNvCxnSpPr>
            <a:cxnSpLocks/>
          </p:cNvCxnSpPr>
          <p:nvPr/>
        </p:nvCxnSpPr>
        <p:spPr>
          <a:xfrm>
            <a:off x="10832970" y="1537931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C3D6C8-5C06-47EB-B01D-4B84EB5BF4E6}"/>
              </a:ext>
            </a:extLst>
          </p:cNvPr>
          <p:cNvCxnSpPr>
            <a:cxnSpLocks/>
          </p:cNvCxnSpPr>
          <p:nvPr/>
        </p:nvCxnSpPr>
        <p:spPr>
          <a:xfrm>
            <a:off x="2311138" y="1565944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3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19662</TotalTime>
  <Words>398</Words>
  <Application>Microsoft Office PowerPoint</Application>
  <PresentationFormat>와이드스크린</PresentationFormat>
  <Paragraphs>115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 Unicode MS</vt:lpstr>
      <vt:lpstr>inherit</vt:lpstr>
      <vt:lpstr>Pretendard</vt:lpstr>
      <vt:lpstr>Pretendard SemiBold</vt:lpstr>
      <vt:lpstr>맑은 고딕</vt:lpstr>
      <vt:lpstr>옥션고딕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COMPUTER</cp:lastModifiedBy>
  <cp:revision>1531</cp:revision>
  <dcterms:created xsi:type="dcterms:W3CDTF">2022-02-02T04:32:22Z</dcterms:created>
  <dcterms:modified xsi:type="dcterms:W3CDTF">2023-09-08T00:19:51Z</dcterms:modified>
</cp:coreProperties>
</file>